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handoutMasterIdLst>
    <p:handoutMasterId r:id="rId20"/>
  </p:handoutMasterIdLst>
  <p:sldIdLst>
    <p:sldId id="271" r:id="rId5"/>
    <p:sldId id="426" r:id="rId6"/>
    <p:sldId id="428" r:id="rId7"/>
    <p:sldId id="429" r:id="rId8"/>
    <p:sldId id="433" r:id="rId9"/>
    <p:sldId id="431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42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F5C300"/>
    <a:srgbClr val="0971CE"/>
    <a:srgbClr val="32A41F"/>
    <a:srgbClr val="114C94"/>
    <a:srgbClr val="063E89"/>
    <a:srgbClr val="0782EF"/>
    <a:srgbClr val="FF8F00"/>
    <a:srgbClr val="400099"/>
    <a:srgbClr val="3BA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9" autoAdjust="0"/>
    <p:restoredTop sz="91429" autoAdjust="0"/>
  </p:normalViewPr>
  <p:slideViewPr>
    <p:cSldViewPr snapToGrid="0" snapToObjects="1">
      <p:cViewPr varScale="1">
        <p:scale>
          <a:sx n="81" d="100"/>
          <a:sy n="81" d="100"/>
        </p:scale>
        <p:origin x="39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3B964-C5D2-0C47-BB6A-D7315AF523BD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F56FA-2DD1-9C4A-B6A8-F8EE4463C7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225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A8953-0624-C746-BDD4-E9F51EF659C7}" type="datetimeFigureOut">
              <a:rPr lang="en-US" smtClean="0"/>
              <a:pPr/>
              <a:t>9/7/2017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E1DE-2B0A-B84B-B8C1-38D4BBFCC2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08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8E1DE-2B0A-B84B-B8C1-38D4BBFCC2F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00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8E1DE-2B0A-B84B-B8C1-38D4BBFCC2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8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521262" y="4609322"/>
            <a:ext cx="1512611" cy="5341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0285" y="1994876"/>
            <a:ext cx="5803292" cy="75579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05" y="4649477"/>
            <a:ext cx="1443568" cy="448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685" y="470647"/>
            <a:ext cx="3675054" cy="380551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345842" y="5009882"/>
            <a:ext cx="1889527" cy="133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90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spitalit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spital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si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3475" y="4980623"/>
            <a:ext cx="349885" cy="176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BFBFBF"/>
                </a:solidFill>
              </a:defRPr>
            </a:lvl1pPr>
          </a:lstStyle>
          <a:p>
            <a:fld id="{09062C97-02CD-6342-89E4-0614589921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47"/>
          <a:stretch/>
        </p:blipFill>
        <p:spPr>
          <a:xfrm>
            <a:off x="0" y="0"/>
            <a:ext cx="1184424" cy="5143500"/>
          </a:xfrm>
          <a:prstGeom prst="rect">
            <a:avLst/>
          </a:prstGeom>
        </p:spPr>
      </p:pic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8948" y="1200151"/>
            <a:ext cx="3456235" cy="3394472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1246" y="1200151"/>
            <a:ext cx="3715554" cy="3394472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33475" y="4980623"/>
            <a:ext cx="349885" cy="176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kern="1200">
                <a:solidFill>
                  <a:srgbClr val="BFBFB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9062C97-02CD-6342-89E4-0614589921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018209" y="4380569"/>
            <a:ext cx="310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400099"/>
                </a:solidFill>
              </a:rPr>
              <a:t>WWW.EXTREMENETWORKS.COM</a:t>
            </a:r>
            <a:endParaRPr lang="en-US" sz="1200" dirty="0">
              <a:solidFill>
                <a:srgbClr val="40009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86" y="1704003"/>
            <a:ext cx="4947238" cy="1538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345842" y="5009882"/>
            <a:ext cx="1889527" cy="133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ud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lder Us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28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sinesswom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lthca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ud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lthc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3475" cy="51435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33475" y="4978400"/>
            <a:ext cx="278765" cy="165100"/>
          </a:xfrm>
        </p:spPr>
        <p:txBody>
          <a:bodyPr/>
          <a:lstStyle>
            <a:lvl1pPr>
              <a:defRPr/>
            </a:lvl1pPr>
          </a:lstStyle>
          <a:p>
            <a:fld id="{61295A27-98F6-BF4D-B5FC-6D25580A8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8949" y="1"/>
            <a:ext cx="7558646" cy="755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8948" y="1200151"/>
            <a:ext cx="7558646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0"/>
          <a:stretch/>
        </p:blipFill>
        <p:spPr>
          <a:xfrm>
            <a:off x="8647043" y="4838568"/>
            <a:ext cx="249307" cy="28410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4980623"/>
            <a:ext cx="8606319" cy="0"/>
          </a:xfrm>
          <a:prstGeom prst="line">
            <a:avLst/>
          </a:prstGeom>
          <a:ln w="63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308948" y="4972682"/>
            <a:ext cx="307866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</a:rPr>
              <a:t>©2015 Extreme Networks, Inc.  All rights reserved</a:t>
            </a:r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925470" y="4980623"/>
            <a:ext cx="217757" cy="0"/>
          </a:xfrm>
          <a:prstGeom prst="line">
            <a:avLst/>
          </a:prstGeom>
          <a:ln w="63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3475" y="4980623"/>
            <a:ext cx="349885" cy="176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BFBFBF"/>
                </a:solidFill>
              </a:defRPr>
            </a:lvl1pPr>
          </a:lstStyle>
          <a:p>
            <a:fld id="{09062C97-02CD-6342-89E4-0614589921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7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  <p:sldLayoutId id="2147493479" r:id="rId12"/>
    <p:sldLayoutId id="2147493480" r:id="rId13"/>
    <p:sldLayoutId id="2147493481" r:id="rId14"/>
    <p:sldLayoutId id="2147493482" r:id="rId15"/>
    <p:sldLayoutId id="2147493483" r:id="rId16"/>
    <p:sldLayoutId id="2147493484" r:id="rId17"/>
    <p:sldLayoutId id="2147493485" r:id="rId18"/>
    <p:sldLayoutId id="2147493457" r:id="rId19"/>
    <p:sldLayoutId id="2147493459" r:id="rId20"/>
    <p:sldLayoutId id="2147493468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085850" indent="-171450" algn="l" defTabSz="457200" rtl="0" eaLnBrk="1" latinLnBrk="0" hangingPunct="1">
        <a:spcBef>
          <a:spcPct val="20000"/>
        </a:spcBef>
        <a:buFont typeface="Wingdings" charset="2"/>
        <a:buChar char="§"/>
        <a:defRPr sz="16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546225" indent="-174625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1997075" indent="-16827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searchexchange.techtarget.com/definition/application-program-interface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75371" y="1940822"/>
            <a:ext cx="3130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ReST</a:t>
            </a:r>
            <a:r>
              <a:rPr lang="en-US" sz="2400" dirty="0" smtClean="0"/>
              <a:t> APIs</a:t>
            </a:r>
          </a:p>
          <a:p>
            <a:pPr algn="ctr"/>
            <a:r>
              <a:rPr lang="en-US" sz="2400" dirty="0" smtClean="0"/>
              <a:t>Cross Platform</a:t>
            </a:r>
          </a:p>
          <a:p>
            <a:pPr algn="ctr"/>
            <a:r>
              <a:rPr lang="en-US" sz="2400" dirty="0" smtClean="0"/>
              <a:t>Sharable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737" y="3180228"/>
            <a:ext cx="1791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Dave Hammers</a:t>
            </a:r>
          </a:p>
          <a:p>
            <a:r>
              <a:rPr lang="en-US" sz="1400" dirty="0" smtClean="0"/>
              <a:t>September 11, 2017</a:t>
            </a:r>
          </a:p>
        </p:txBody>
      </p:sp>
    </p:spTree>
    <p:extLst>
      <p:ext uri="{BB962C8B-B14F-4D97-AF65-F5344CB8AC3E}">
        <p14:creationId xmlns:p14="http://schemas.microsoft.com/office/powerpoint/2010/main" val="1264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8.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harable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580" y="755795"/>
            <a:ext cx="5463879" cy="16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Generated: YANG </a:t>
            </a:r>
            <a:r>
              <a:rPr lang="en-US" dirty="0" err="1" smtClean="0">
                <a:solidFill>
                  <a:schemeClr val="tx1"/>
                </a:solidFill>
              </a:rPr>
              <a:t>in:Code</a:t>
            </a:r>
            <a:r>
              <a:rPr lang="en-US" dirty="0" smtClean="0">
                <a:solidFill>
                  <a:schemeClr val="tx1"/>
                </a:solidFill>
              </a:rPr>
              <a:t>/docs/test out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platform </a:t>
            </a:r>
            <a:r>
              <a:rPr lang="en-US" dirty="0">
                <a:solidFill>
                  <a:schemeClr val="tx1"/>
                </a:solidFill>
              </a:rPr>
              <a:t>independent python code </a:t>
            </a:r>
            <a:r>
              <a:rPr lang="en-US" dirty="0" smtClean="0">
                <a:solidFill>
                  <a:schemeClr val="tx1"/>
                </a:solidFill>
              </a:rPr>
              <a:t>framework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documentation </a:t>
            </a:r>
            <a:r>
              <a:rPr lang="en-US" dirty="0">
                <a:solidFill>
                  <a:schemeClr val="tx1"/>
                </a:solidFill>
              </a:rPr>
              <a:t>– shows end user “how </a:t>
            </a:r>
            <a:r>
              <a:rPr lang="en-US" dirty="0" smtClean="0">
                <a:solidFill>
                  <a:schemeClr val="tx1"/>
                </a:solidFill>
              </a:rPr>
              <a:t>to”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test </a:t>
            </a:r>
            <a:r>
              <a:rPr lang="en-US" dirty="0">
                <a:solidFill>
                  <a:schemeClr val="tx1"/>
                </a:solidFill>
              </a:rPr>
              <a:t>framework – </a:t>
            </a:r>
            <a:r>
              <a:rPr lang="en-US" b="1" dirty="0" smtClean="0">
                <a:solidFill>
                  <a:schemeClr val="tx1"/>
                </a:solidFill>
              </a:rPr>
              <a:t>TDD</a:t>
            </a:r>
            <a:r>
              <a:rPr lang="en-US" dirty="0" smtClean="0">
                <a:solidFill>
                  <a:schemeClr val="tx1"/>
                </a:solidFill>
              </a:rPr>
              <a:t> cross </a:t>
            </a:r>
            <a:r>
              <a:rPr lang="en-US" dirty="0">
                <a:solidFill>
                  <a:schemeClr val="tx1"/>
                </a:solidFill>
              </a:rPr>
              <a:t>platform testing </a:t>
            </a:r>
            <a:r>
              <a:rPr lang="en-US" dirty="0" smtClean="0">
                <a:solidFill>
                  <a:schemeClr val="tx1"/>
                </a:solidFill>
              </a:rPr>
              <a:t>ensure uniform behavior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29" y="690368"/>
            <a:ext cx="6895646" cy="409357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31017" y="3632433"/>
            <a:ext cx="3053592" cy="1151508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3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9.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pecialize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894" y="755794"/>
            <a:ext cx="4551006" cy="25796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Connecting </a:t>
            </a:r>
            <a:r>
              <a:rPr lang="en-US" dirty="0" err="1" smtClean="0">
                <a:solidFill>
                  <a:schemeClr val="tx1"/>
                </a:solidFill>
              </a:rPr>
              <a:t>ReST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platform </a:t>
            </a:r>
            <a:r>
              <a:rPr lang="en-US" dirty="0" smtClean="0">
                <a:solidFill>
                  <a:schemeClr val="tx1"/>
                </a:solidFill>
              </a:rPr>
              <a:t>OS </a:t>
            </a:r>
            <a:r>
              <a:rPr lang="en-US" dirty="0">
                <a:solidFill>
                  <a:schemeClr val="tx1"/>
                </a:solidFill>
              </a:rPr>
              <a:t>specific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Quick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customize template code to platform by populating TODO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 browser/Postman as client during development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6" y="161309"/>
            <a:ext cx="7449031" cy="482088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94918" y="2108885"/>
            <a:ext cx="6272675" cy="27438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_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physical_channel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  # </a:t>
            </a:r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set this value from platform-specific  backend</a:t>
            </a:r>
          </a:p>
          <a:p>
            <a:pPr marL="0" indent="0"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String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_description = ''  # </a:t>
            </a:r>
            <a:r>
              <a:rPr lang="en-US" sz="1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 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set this value from platform-specific       backend</a:t>
            </a:r>
          </a:p>
          <a:p>
            <a:pPr marL="0" indent="0"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DOWN, TESTING, UP,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_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admin_status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''  # TODO &lt; set this value from platform-specific      backend</a:t>
            </a:r>
          </a:p>
          <a:p>
            <a:pPr marL="0" indent="0"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DORMANT, LOWER_LAYER_DOWN, UNKNOWN, TESTING, UP, DOWN, NOT_PRESENT,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_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oper_status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''  # TODO &lt; set this value from platform-specific       backend</a:t>
            </a:r>
          </a:p>
          <a:p>
            <a:pPr marL="0" indent="0"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Boolean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_enabled = True  # TODO &lt; set this value from platform-specific backend</a:t>
            </a:r>
          </a:p>
          <a:p>
            <a:pPr marL="0" indent="0"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Range = ['0..65535']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_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 # TODO &lt; set this value from platform-specific backend</a:t>
            </a:r>
          </a:p>
          <a:p>
            <a:pPr marL="0" indent="0">
              <a:buNone/>
            </a:pPr>
            <a:endParaRPr lang="en-US" sz="1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String</a:t>
            </a: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_</a:t>
            </a:r>
            <a:r>
              <a:rPr lang="en-US" sz="1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hardware_port</a:t>
            </a:r>
            <a: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''  # TODO &lt; set this value from platform-specific </a:t>
            </a:r>
          </a:p>
        </p:txBody>
      </p:sp>
    </p:spTree>
    <p:extLst>
      <p:ext uri="{BB962C8B-B14F-4D97-AF65-F5344CB8AC3E}">
        <p14:creationId xmlns:p14="http://schemas.microsoft.com/office/powerpoint/2010/main" val="28918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  <p:bldP spid="5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10.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ynchronize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911" y="1040623"/>
            <a:ext cx="4297595" cy="33944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NBI cross platform development </a:t>
            </a:r>
            <a:r>
              <a:rPr lang="en-US" dirty="0" smtClean="0">
                <a:solidFill>
                  <a:schemeClr val="tx1"/>
                </a:solidFill>
              </a:rPr>
              <a:t>same </a:t>
            </a:r>
            <a:r>
              <a:rPr lang="en-US" dirty="0">
                <a:solidFill>
                  <a:schemeClr val="tx1"/>
                </a:solidFill>
              </a:rPr>
              <a:t>mindset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Extreme forums: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ReST</a:t>
            </a:r>
            <a:r>
              <a:rPr lang="en-US" dirty="0" smtClean="0">
                <a:solidFill>
                  <a:schemeClr val="tx1"/>
                </a:solidFill>
              </a:rPr>
              <a:t> email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weekly </a:t>
            </a:r>
            <a:r>
              <a:rPr lang="en-US" dirty="0" smtClean="0">
                <a:solidFill>
                  <a:schemeClr val="tx1"/>
                </a:solidFill>
              </a:rPr>
              <a:t>meeting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Leverage our </a:t>
            </a:r>
            <a:r>
              <a:rPr lang="en-US" dirty="0" smtClean="0">
                <a:solidFill>
                  <a:schemeClr val="tx1"/>
                </a:solidFill>
              </a:rPr>
              <a:t>size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Combined Extreme products drives the industry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Contribute </a:t>
            </a:r>
            <a:r>
              <a:rPr lang="en-US" dirty="0">
                <a:solidFill>
                  <a:schemeClr val="tx1"/>
                </a:solidFill>
              </a:rPr>
              <a:t>back to </a:t>
            </a:r>
            <a:r>
              <a:rPr lang="en-US" dirty="0" smtClean="0">
                <a:solidFill>
                  <a:schemeClr val="tx1"/>
                </a:solidFill>
              </a:rPr>
              <a:t>community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57816" y="814321"/>
            <a:ext cx="4727490" cy="3222219"/>
            <a:chOff x="4498890" y="2044591"/>
            <a:chExt cx="4495800" cy="27241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8890" y="2044591"/>
              <a:ext cx="4495800" cy="27241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7585" y="2357437"/>
              <a:ext cx="604858" cy="591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37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Summary: Common </a:t>
            </a:r>
            <a:r>
              <a:rPr lang="en-US" dirty="0" err="1" smtClean="0">
                <a:solidFill>
                  <a:schemeClr val="tx1"/>
                </a:solidFill>
              </a:rPr>
              <a:t>ReST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764" y="976217"/>
            <a:ext cx="7807060" cy="33944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tart:	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Industry is already asking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imple:	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Top down. API is for the client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tandardize: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Industry YANG models, RESTCONF protocol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$</a:t>
            </a:r>
            <a:r>
              <a:rPr lang="en-US" dirty="0" err="1" smtClean="0">
                <a:solidFill>
                  <a:schemeClr val="tx1"/>
                </a:solidFill>
              </a:rPr>
              <a:t>ellable</a:t>
            </a:r>
            <a:r>
              <a:rPr lang="en-US" dirty="0" smtClean="0">
                <a:solidFill>
                  <a:schemeClr val="tx1"/>
                </a:solidFill>
              </a:rPr>
              <a:t>:			Common APIs story. Different OS is “OK”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olutions: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Easier integration with the same “language”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calable: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Telemetry push model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erviceable: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API upgrade without changing OS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harable: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Common source templates. TDD framework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pecialize:	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Simple to customize to platform OS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ynchronize:	Stay connected across the company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2305" y="3440191"/>
            <a:ext cx="163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00099"/>
                </a:solidFill>
              </a:rPr>
              <a:t>Thank You</a:t>
            </a:r>
            <a:endParaRPr lang="en-US" sz="2400" dirty="0">
              <a:solidFill>
                <a:srgbClr val="4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3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2954215" cy="367953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Why am I standing here ?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my goal?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2431" y="1200151"/>
            <a:ext cx="5064369" cy="34185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Describe a cross company approach to </a:t>
            </a:r>
            <a:r>
              <a:rPr lang="en-US" dirty="0" err="1" smtClean="0">
                <a:solidFill>
                  <a:schemeClr val="tx1"/>
                </a:solidFill>
              </a:rPr>
              <a:t>ReST</a:t>
            </a:r>
            <a:r>
              <a:rPr lang="en-US" dirty="0" smtClean="0">
                <a:solidFill>
                  <a:schemeClr val="tx1"/>
                </a:solidFill>
              </a:rPr>
              <a:t> APIs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Convince you to: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Develop </a:t>
            </a:r>
            <a:r>
              <a:rPr lang="en-US" dirty="0" err="1" smtClean="0">
                <a:solidFill>
                  <a:schemeClr val="tx1"/>
                </a:solidFill>
              </a:rPr>
              <a:t>ReST</a:t>
            </a:r>
            <a:r>
              <a:rPr lang="en-US" dirty="0" smtClean="0">
                <a:solidFill>
                  <a:schemeClr val="tx1"/>
                </a:solidFill>
              </a:rPr>
              <a:t> APIs across all products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Design Top </a:t>
            </a:r>
            <a:r>
              <a:rPr lang="en-US" dirty="0">
                <a:solidFill>
                  <a:schemeClr val="tx1"/>
                </a:solidFill>
              </a:rPr>
              <a:t>down API client view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Use the same industry YANG models for </a:t>
            </a:r>
            <a:r>
              <a:rPr lang="en-US" dirty="0" err="1" smtClean="0">
                <a:solidFill>
                  <a:schemeClr val="tx1"/>
                </a:solidFill>
              </a:rPr>
              <a:t>ReST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RESTCONF (RFC8040)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Telemetry push instead of pull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Use Generated infrastructure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Use Automated test framework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50861" y="4926343"/>
            <a:ext cx="418119" cy="21544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z="1050" smtClean="0"/>
              <a:pPr/>
              <a:t>2</a:t>
            </a:fld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468980" y="4218709"/>
            <a:ext cx="306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10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6079" y="2456953"/>
            <a:ext cx="5152445" cy="9223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Just </a:t>
            </a:r>
            <a:r>
              <a:rPr lang="en-US" sz="1600" dirty="0">
                <a:solidFill>
                  <a:schemeClr val="tx1"/>
                </a:solidFill>
              </a:rPr>
              <a:t>a few years ago, 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APIs</a:t>
            </a:r>
            <a:r>
              <a:rPr lang="en-US" sz="1600" dirty="0">
                <a:solidFill>
                  <a:schemeClr val="tx1"/>
                </a:solidFill>
              </a:rPr>
              <a:t> were something of a white rhino in the network engineering world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3" y="755795"/>
            <a:ext cx="7467600" cy="12763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926079" y="3126186"/>
            <a:ext cx="5152445" cy="922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… </a:t>
            </a:r>
            <a:r>
              <a:rPr lang="en-US" sz="1600" dirty="0" smtClean="0">
                <a:solidFill>
                  <a:schemeClr val="tx1"/>
                </a:solidFill>
              </a:rPr>
              <a:t>companies </a:t>
            </a:r>
            <a:r>
              <a:rPr lang="en-US" sz="1600" dirty="0">
                <a:solidFill>
                  <a:schemeClr val="tx1"/>
                </a:solidFill>
              </a:rPr>
              <a:t>are now asking about </a:t>
            </a:r>
            <a:r>
              <a:rPr lang="en-US" sz="1600" dirty="0" smtClean="0">
                <a:solidFill>
                  <a:schemeClr val="tx1"/>
                </a:solidFill>
              </a:rPr>
              <a:t>(automation) concepts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1600" i="1" dirty="0">
                <a:solidFill>
                  <a:schemeClr val="tx1"/>
                </a:solidFill>
              </a:rPr>
              <a:t>as they make purchasing decisions.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8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2.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imple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Image result for small medium large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01" y="2137516"/>
            <a:ext cx="2364193" cy="25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714265" y="312638"/>
            <a:ext cx="1682794" cy="1512241"/>
            <a:chOff x="4994859" y="57427"/>
            <a:chExt cx="1682794" cy="1512241"/>
          </a:xfrm>
        </p:grpSpPr>
        <p:pic>
          <p:nvPicPr>
            <p:cNvPr id="1028" name="Picture 4" descr="Image result for clip art on/off swit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59" y="57427"/>
              <a:ext cx="1682794" cy="1512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001655" y="185779"/>
              <a:ext cx="87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Fabric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373070" y="1828799"/>
            <a:ext cx="41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540" y="668306"/>
            <a:ext cx="574966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xposing </a:t>
            </a:r>
            <a:r>
              <a:rPr lang="en-US" dirty="0">
                <a:solidFill>
                  <a:schemeClr val="tx1"/>
                </a:solidFill>
              </a:rPr>
              <a:t>every dial, </a:t>
            </a:r>
            <a:r>
              <a:rPr lang="en-US" dirty="0" smtClean="0">
                <a:solidFill>
                  <a:schemeClr val="tx1"/>
                </a:solidFill>
              </a:rPr>
              <a:t>knob becomes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“(SEP) Somebody </a:t>
            </a:r>
            <a:r>
              <a:rPr lang="en-US" dirty="0">
                <a:solidFill>
                  <a:schemeClr val="tx1"/>
                </a:solidFill>
              </a:rPr>
              <a:t>Else’s </a:t>
            </a:r>
            <a:r>
              <a:rPr lang="en-US" dirty="0" smtClean="0">
                <a:solidFill>
                  <a:schemeClr val="tx1"/>
                </a:solidFill>
              </a:rPr>
              <a:t>Problem”</a:t>
            </a:r>
            <a:r>
              <a:rPr lang="en-US" sz="1400" dirty="0" smtClean="0">
                <a:solidFill>
                  <a:schemeClr val="tx1"/>
                </a:solidFill>
              </a:rPr>
              <a:t>(Douglas </a:t>
            </a:r>
            <a:r>
              <a:rPr lang="en-US" sz="1400" dirty="0">
                <a:solidFill>
                  <a:schemeClr val="tx1"/>
                </a:solidFill>
              </a:rPr>
              <a:t>Adams</a:t>
            </a:r>
            <a:r>
              <a:rPr lang="en-US" sz="14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Here’s all the data, let the client figure it out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Top Down vs bottom up.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API: simplify and standardize client access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Simple representations like on/off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Or Small, Medium, Large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Simple is actually hard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Customers </a:t>
            </a:r>
            <a:r>
              <a:rPr lang="en-US" dirty="0" smtClean="0">
                <a:solidFill>
                  <a:schemeClr val="tx1"/>
                </a:solidFill>
              </a:rPr>
              <a:t>want our expertise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Cool stuff is done under the hood on the device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client needs </a:t>
            </a:r>
            <a:r>
              <a:rPr lang="en-US" dirty="0">
                <a:solidFill>
                  <a:schemeClr val="tx1"/>
                </a:solidFill>
              </a:rPr>
              <a:t>to…” Asking the </a:t>
            </a:r>
            <a:r>
              <a:rPr lang="en-US" dirty="0" smtClean="0">
                <a:solidFill>
                  <a:schemeClr val="tx1"/>
                </a:solidFill>
              </a:rPr>
              <a:t>client is </a:t>
            </a:r>
            <a:r>
              <a:rPr lang="en-US" dirty="0">
                <a:solidFill>
                  <a:schemeClr val="tx1"/>
                </a:solidFill>
              </a:rPr>
              <a:t>the last option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0" y="1240453"/>
            <a:ext cx="5524391" cy="368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2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" y="2599963"/>
            <a:ext cx="8707784" cy="2344061"/>
          </a:xfrm>
          <a:prstGeom prst="rect">
            <a:avLst/>
          </a:prstGeom>
        </p:spPr>
      </p:pic>
      <p:pic>
        <p:nvPicPr>
          <p:cNvPr id="1026" name="Picture 2" descr="Image result for stackstorm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51" y="2217173"/>
            <a:ext cx="1218319" cy="68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3.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tandardize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588" y="761612"/>
            <a:ext cx="6624482" cy="1773619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Enterprise </a:t>
            </a:r>
            <a:r>
              <a:rPr lang="en-US" sz="1600" dirty="0" err="1" smtClean="0">
                <a:solidFill>
                  <a:schemeClr val="tx1"/>
                </a:solidFill>
              </a:rPr>
              <a:t>ReST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APIs are the Wild West (make it up on the fly)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Adopt Industry YANG Models 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YANG: 1) </a:t>
            </a:r>
            <a:r>
              <a:rPr lang="en-US" sz="1600" dirty="0" err="1" smtClean="0">
                <a:solidFill>
                  <a:schemeClr val="tx1"/>
                </a:solidFill>
              </a:rPr>
              <a:t>OpenConfig</a:t>
            </a:r>
            <a:r>
              <a:rPr lang="en-US" sz="1600" dirty="0" smtClean="0">
                <a:solidFill>
                  <a:schemeClr val="tx1"/>
                </a:solidFill>
              </a:rPr>
              <a:t>, 2) IETF/IEEE, 3) Brocade, 4) Extreme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RESTCONF (RFC 8040) </a:t>
            </a:r>
            <a:r>
              <a:rPr lang="en-US" sz="1600" dirty="0" err="1" smtClean="0">
                <a:solidFill>
                  <a:schemeClr val="tx1"/>
                </a:solidFill>
              </a:rPr>
              <a:t>ReST</a:t>
            </a:r>
            <a:r>
              <a:rPr lang="en-US" sz="1600" dirty="0" smtClean="0">
                <a:solidFill>
                  <a:schemeClr val="tx1"/>
                </a:solidFill>
              </a:rPr>
              <a:t> protocol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RESTCONF/YANG for all device </a:t>
            </a:r>
            <a:r>
              <a:rPr lang="en-US" sz="1600" dirty="0" err="1" smtClean="0">
                <a:solidFill>
                  <a:schemeClr val="tx1"/>
                </a:solidFill>
              </a:rPr>
              <a:t>mgmt</a:t>
            </a:r>
            <a:r>
              <a:rPr lang="en-US" sz="1600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Clients:  local GUI, customer automation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0678" y="795813"/>
            <a:ext cx="2046917" cy="208734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Otherwise client code looks like this for every feature: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{</a:t>
            </a:r>
          </a:p>
          <a:p>
            <a:pPr marL="460375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EXOS</a:t>
            </a:r>
          </a:p>
          <a:p>
            <a:pPr marL="460375" lvl="1" indent="0">
              <a:buNone/>
            </a:pP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lse if </a:t>
            </a:r>
            <a:r>
              <a:rPr lang="en-US" dirty="0">
                <a:solidFill>
                  <a:schemeClr val="tx1"/>
                </a:solidFill>
              </a:rPr>
              <a:t>VOSS</a:t>
            </a:r>
          </a:p>
          <a:p>
            <a:pPr marL="460375" lvl="1" indent="0">
              <a:buNone/>
            </a:pP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lse if </a:t>
            </a:r>
            <a:r>
              <a:rPr lang="en-US" dirty="0">
                <a:solidFill>
                  <a:schemeClr val="tx1"/>
                </a:solidFill>
              </a:rPr>
              <a:t>BOSS</a:t>
            </a:r>
          </a:p>
          <a:p>
            <a:pPr marL="460375" lvl="1" indent="0">
              <a:buNone/>
            </a:pP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lse if </a:t>
            </a:r>
            <a:r>
              <a:rPr lang="en-US" dirty="0" err="1">
                <a:solidFill>
                  <a:schemeClr val="tx1"/>
                </a:solidFill>
              </a:rPr>
              <a:t>Fastpath</a:t>
            </a:r>
            <a:endParaRPr lang="en-US" dirty="0">
              <a:solidFill>
                <a:schemeClr val="tx1"/>
              </a:solidFill>
            </a:endParaRPr>
          </a:p>
          <a:p>
            <a:pPr marL="460375" lvl="1" indent="0">
              <a:buNone/>
            </a:pP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lse if SLX</a:t>
            </a:r>
          </a:p>
          <a:p>
            <a:pPr marL="460375" lvl="1" indent="0">
              <a:buNone/>
            </a:pP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lse if </a:t>
            </a:r>
            <a:r>
              <a:rPr lang="en-US" dirty="0" err="1" smtClean="0">
                <a:solidFill>
                  <a:schemeClr val="tx1"/>
                </a:solidFill>
              </a:rPr>
              <a:t>WiNG</a:t>
            </a:r>
            <a:endParaRPr lang="en-US" dirty="0" smtClean="0">
              <a:solidFill>
                <a:schemeClr val="tx1"/>
              </a:solidFill>
            </a:endParaRPr>
          </a:p>
          <a:p>
            <a:pPr marL="460375" lvl="1" indent="0">
              <a:buNone/>
            </a:pP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lse if Identify</a:t>
            </a:r>
          </a:p>
          <a:p>
            <a:pPr marL="460375" lvl="1" indent="0">
              <a:buNone/>
            </a:pP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lse if NSE</a:t>
            </a:r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584" y="4238347"/>
            <a:ext cx="265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OpenConfig</a:t>
            </a:r>
            <a:r>
              <a:rPr lang="en-US" sz="1400" dirty="0" smtClean="0"/>
              <a:t> YANG Model </a:t>
            </a:r>
            <a:r>
              <a:rPr lang="en-US" sz="1400" dirty="0"/>
              <a:t>T</a:t>
            </a:r>
            <a:r>
              <a:rPr lang="en-US" sz="1400" dirty="0" smtClean="0"/>
              <a:t>ree</a:t>
            </a:r>
            <a:endParaRPr lang="en-US" sz="1400" dirty="0"/>
          </a:p>
        </p:txBody>
      </p:sp>
      <p:pic>
        <p:nvPicPr>
          <p:cNvPr id="2052" name="Picture 4" descr="https://extremenetworks2com.sharepoint.com/depts/marketing/brand/Documents/Product%20Family%20Logos/ExtremeManagement/ExtremeManagement-Logo_R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88" y="2076298"/>
            <a:ext cx="1545567" cy="48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xtremeAnalytics-Logo_RG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3" y="1784278"/>
            <a:ext cx="1319946" cy="5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88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4. </a:t>
            </a:r>
            <a:r>
              <a:rPr lang="en-US" b="1" dirty="0" smtClean="0">
                <a:solidFill>
                  <a:schemeClr val="tx1"/>
                </a:solidFill>
              </a:rPr>
              <a:t>$</a:t>
            </a:r>
            <a:r>
              <a:rPr lang="en-US" dirty="0" err="1" smtClean="0">
                <a:solidFill>
                  <a:schemeClr val="tx1"/>
                </a:solidFill>
              </a:rPr>
              <a:t>ellable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959" y="733636"/>
            <a:ext cx="3051109" cy="4088090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tx1"/>
                </a:solidFill>
              </a:rPr>
              <a:t>Industry leaders behind </a:t>
            </a:r>
            <a:r>
              <a:rPr lang="en-US" sz="1900" dirty="0" err="1">
                <a:solidFill>
                  <a:schemeClr val="tx1"/>
                </a:solidFill>
              </a:rPr>
              <a:t>OpenConfig</a:t>
            </a:r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 smtClean="0">
                <a:solidFill>
                  <a:schemeClr val="tx1"/>
                </a:solidFill>
              </a:rPr>
              <a:t>Automation </a:t>
            </a:r>
            <a:r>
              <a:rPr lang="en-US" sz="1900" dirty="0">
                <a:solidFill>
                  <a:schemeClr val="tx1"/>
                </a:solidFill>
              </a:rPr>
              <a:t>with industry models. Same across Extreme Portfolio</a:t>
            </a:r>
          </a:p>
          <a:p>
            <a:r>
              <a:rPr lang="en-US" sz="1900" dirty="0">
                <a:solidFill>
                  <a:schemeClr val="tx1"/>
                </a:solidFill>
              </a:rPr>
              <a:t>S</a:t>
            </a:r>
            <a:r>
              <a:rPr lang="en-US" sz="1900" dirty="0" smtClean="0">
                <a:solidFill>
                  <a:schemeClr val="tx1"/>
                </a:solidFill>
              </a:rPr>
              <a:t>ingle </a:t>
            </a:r>
            <a:r>
              <a:rPr lang="en-US" sz="1900" dirty="0">
                <a:solidFill>
                  <a:schemeClr val="tx1"/>
                </a:solidFill>
              </a:rPr>
              <a:t>customer experience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FUD </a:t>
            </a:r>
            <a:r>
              <a:rPr lang="en-US" sz="1900" dirty="0">
                <a:solidFill>
                  <a:schemeClr val="tx1"/>
                </a:solidFill>
              </a:rPr>
              <a:t>answer: 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Uniform API across Extreme Product line</a:t>
            </a:r>
          </a:p>
          <a:p>
            <a:pPr lvl="1"/>
            <a:r>
              <a:rPr lang="en-US" sz="1700" b="1" dirty="0" smtClean="0">
                <a:solidFill>
                  <a:schemeClr val="tx1"/>
                </a:solidFill>
              </a:rPr>
              <a:t>Buy</a:t>
            </a:r>
            <a:r>
              <a:rPr lang="en-US" sz="1700" dirty="0" smtClean="0">
                <a:solidFill>
                  <a:schemeClr val="tx1"/>
                </a:solidFill>
              </a:rPr>
              <a:t> </a:t>
            </a:r>
            <a:r>
              <a:rPr lang="en-US" sz="1700" dirty="0">
                <a:solidFill>
                  <a:schemeClr val="tx1"/>
                </a:solidFill>
              </a:rPr>
              <a:t>your favorite device. </a:t>
            </a:r>
            <a:endParaRPr lang="en-US" sz="1700" dirty="0" smtClean="0">
              <a:solidFill>
                <a:schemeClr val="tx1"/>
              </a:solidFill>
            </a:endParaRP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Same </a:t>
            </a:r>
            <a:r>
              <a:rPr lang="en-US" sz="1700" dirty="0">
                <a:solidFill>
                  <a:schemeClr val="tx1"/>
                </a:solidFill>
              </a:rPr>
              <a:t>management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68" y="650227"/>
            <a:ext cx="5762431" cy="4171499"/>
          </a:xfrm>
          <a:prstGeom prst="rect">
            <a:avLst/>
          </a:prstGeom>
        </p:spPr>
      </p:pic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2" y="650227"/>
            <a:ext cx="7661960" cy="433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stCxn id="3074" idx="0"/>
            <a:endCxn id="34" idx="2"/>
          </p:cNvCxnSpPr>
          <p:nvPr/>
        </p:nvCxnSpPr>
        <p:spPr>
          <a:xfrm flipH="1" flipV="1">
            <a:off x="4419946" y="2697397"/>
            <a:ext cx="49245" cy="3145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stackstorm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89" y="1331895"/>
            <a:ext cx="2426714" cy="136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5.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olutions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244" y="770959"/>
            <a:ext cx="3997935" cy="218874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Common </a:t>
            </a:r>
            <a:r>
              <a:rPr lang="en-US" b="1" dirty="0">
                <a:solidFill>
                  <a:schemeClr val="tx1"/>
                </a:solidFill>
              </a:rPr>
              <a:t>language</a:t>
            </a:r>
            <a:r>
              <a:rPr lang="en-US" dirty="0">
                <a:solidFill>
                  <a:schemeClr val="tx1"/>
                </a:solidFill>
              </a:rPr>
              <a:t> for all Extreme Products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Unify Extreme interop with </a:t>
            </a:r>
            <a:r>
              <a:rPr lang="en-US" dirty="0" err="1" smtClean="0">
                <a:solidFill>
                  <a:schemeClr val="tx1"/>
                </a:solidFill>
              </a:rPr>
              <a:t>OpenConfig</a:t>
            </a:r>
            <a:r>
              <a:rPr lang="en-US" dirty="0" smtClean="0">
                <a:solidFill>
                  <a:schemeClr val="tx1"/>
                </a:solidFill>
              </a:rPr>
              <a:t>/RESTCONF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100" dirty="0">
                <a:solidFill>
                  <a:schemeClr val="tx1"/>
                </a:solidFill>
              </a:rPr>
              <a:t>S</a:t>
            </a:r>
            <a:r>
              <a:rPr lang="en-US" sz="2100" dirty="0" smtClean="0">
                <a:solidFill>
                  <a:schemeClr val="tx1"/>
                </a:solidFill>
              </a:rPr>
              <a:t>ingle </a:t>
            </a:r>
            <a:r>
              <a:rPr lang="en-US" sz="2100" dirty="0">
                <a:solidFill>
                  <a:schemeClr val="tx1"/>
                </a:solidFill>
              </a:rPr>
              <a:t>customer experience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Attract </a:t>
            </a:r>
            <a:r>
              <a:rPr lang="en-US" dirty="0">
                <a:solidFill>
                  <a:schemeClr val="tx1"/>
                </a:solidFill>
              </a:rPr>
              <a:t>SW </a:t>
            </a:r>
            <a:r>
              <a:rPr lang="en-US" dirty="0" smtClean="0">
                <a:solidFill>
                  <a:schemeClr val="tx1"/>
                </a:solidFill>
              </a:rPr>
              <a:t>vendors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All products: same API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extremenetworks2com.sharepoint.com/depts/marketing/brand/Documents/Product%20Family%20Logos/ExtremeManagement/ExtremeManagement-Logo_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202" y="3011929"/>
            <a:ext cx="1929977" cy="6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tremeAnalytics-Logo_R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324" y="2949158"/>
            <a:ext cx="1653060" cy="63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vmwar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75" y="1235109"/>
            <a:ext cx="1658118" cy="12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openstack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036" y="1251040"/>
            <a:ext cx="1227994" cy="120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09516" y="4354125"/>
            <a:ext cx="1136821" cy="444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97591" y="4354124"/>
            <a:ext cx="1136821" cy="444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EXOS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86812" y="4354123"/>
            <a:ext cx="1136821" cy="444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VOSS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76033" y="4354122"/>
            <a:ext cx="1136821" cy="444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64108" y="4366479"/>
            <a:ext cx="1136821" cy="444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Fastpath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7068" y="4358244"/>
            <a:ext cx="1136821" cy="4448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WiNG</a:t>
            </a:r>
            <a:endParaRPr lang="en-US" dirty="0"/>
          </a:p>
        </p:txBody>
      </p:sp>
      <p:cxnSp>
        <p:nvCxnSpPr>
          <p:cNvPr id="6" name="Straight Connector 5"/>
          <p:cNvCxnSpPr>
            <a:stCxn id="3074" idx="2"/>
            <a:endCxn id="14" idx="0"/>
          </p:cNvCxnSpPr>
          <p:nvPr/>
        </p:nvCxnSpPr>
        <p:spPr>
          <a:xfrm flipH="1">
            <a:off x="1015479" y="3615867"/>
            <a:ext cx="3453712" cy="742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0"/>
            <a:endCxn id="3074" idx="2"/>
          </p:cNvCxnSpPr>
          <p:nvPr/>
        </p:nvCxnSpPr>
        <p:spPr>
          <a:xfrm flipV="1">
            <a:off x="2277927" y="3615867"/>
            <a:ext cx="2191264" cy="738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0"/>
            <a:endCxn id="3074" idx="2"/>
          </p:cNvCxnSpPr>
          <p:nvPr/>
        </p:nvCxnSpPr>
        <p:spPr>
          <a:xfrm flipV="1">
            <a:off x="3666002" y="3615867"/>
            <a:ext cx="803189" cy="7382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0"/>
            <a:endCxn id="3074" idx="2"/>
          </p:cNvCxnSpPr>
          <p:nvPr/>
        </p:nvCxnSpPr>
        <p:spPr>
          <a:xfrm flipH="1" flipV="1">
            <a:off x="4469191" y="3615867"/>
            <a:ext cx="486032" cy="738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0"/>
            <a:endCxn id="3074" idx="2"/>
          </p:cNvCxnSpPr>
          <p:nvPr/>
        </p:nvCxnSpPr>
        <p:spPr>
          <a:xfrm flipH="1" flipV="1">
            <a:off x="4469191" y="3615867"/>
            <a:ext cx="1775253" cy="7382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" idx="0"/>
            <a:endCxn id="3074" idx="2"/>
          </p:cNvCxnSpPr>
          <p:nvPr/>
        </p:nvCxnSpPr>
        <p:spPr>
          <a:xfrm flipH="1" flipV="1">
            <a:off x="4469191" y="3615867"/>
            <a:ext cx="3163328" cy="75061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3076" idx="2"/>
          </p:cNvCxnSpPr>
          <p:nvPr/>
        </p:nvCxnSpPr>
        <p:spPr>
          <a:xfrm flipV="1">
            <a:off x="3666002" y="3582831"/>
            <a:ext cx="3146852" cy="771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0"/>
            <a:endCxn id="3076" idx="2"/>
          </p:cNvCxnSpPr>
          <p:nvPr/>
        </p:nvCxnSpPr>
        <p:spPr>
          <a:xfrm flipV="1">
            <a:off x="4955223" y="3582831"/>
            <a:ext cx="1857631" cy="7712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0"/>
            <a:endCxn id="3076" idx="2"/>
          </p:cNvCxnSpPr>
          <p:nvPr/>
        </p:nvCxnSpPr>
        <p:spPr>
          <a:xfrm flipV="1">
            <a:off x="6244444" y="3582831"/>
            <a:ext cx="568410" cy="771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0"/>
            <a:endCxn id="3076" idx="2"/>
          </p:cNvCxnSpPr>
          <p:nvPr/>
        </p:nvCxnSpPr>
        <p:spPr>
          <a:xfrm flipH="1" flipV="1">
            <a:off x="6812854" y="3582831"/>
            <a:ext cx="819665" cy="7836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3" name="Straight Connector 3072"/>
          <p:cNvCxnSpPr>
            <a:stCxn id="3074" idx="0"/>
            <a:endCxn id="3082" idx="2"/>
          </p:cNvCxnSpPr>
          <p:nvPr/>
        </p:nvCxnSpPr>
        <p:spPr>
          <a:xfrm flipV="1">
            <a:off x="4469191" y="2454475"/>
            <a:ext cx="1206842" cy="557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7" name="Straight Connector 3076"/>
          <p:cNvCxnSpPr>
            <a:stCxn id="3074" idx="0"/>
            <a:endCxn id="3080" idx="2"/>
          </p:cNvCxnSpPr>
          <p:nvPr/>
        </p:nvCxnSpPr>
        <p:spPr>
          <a:xfrm flipV="1">
            <a:off x="4469191" y="2470407"/>
            <a:ext cx="2743243" cy="5415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9" name="Oval 3078"/>
          <p:cNvSpPr/>
          <p:nvPr/>
        </p:nvSpPr>
        <p:spPr>
          <a:xfrm>
            <a:off x="2345143" y="3783538"/>
            <a:ext cx="5151172" cy="340814"/>
          </a:xfrm>
          <a:prstGeom prst="ellipse">
            <a:avLst/>
          </a:prstGeom>
          <a:solidFill>
            <a:srgbClr val="F5C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YANG/RESTCONF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921211" y="2575308"/>
            <a:ext cx="3609597" cy="340814"/>
          </a:xfrm>
          <a:prstGeom prst="ellipse">
            <a:avLst/>
          </a:prstGeom>
          <a:solidFill>
            <a:srgbClr val="F5C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YANG/RESTCONF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4" descr="Image result for talking head clip 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39384" y="2415671"/>
            <a:ext cx="1360517" cy="8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talking head clip 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7" y="3201833"/>
            <a:ext cx="1360517" cy="8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70725" y="3325659"/>
            <a:ext cx="644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Open</a:t>
            </a:r>
          </a:p>
          <a:p>
            <a:r>
              <a:rPr lang="en-US" sz="1100" dirty="0" err="1" smtClean="0"/>
              <a:t>Config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7654752" y="2575308"/>
            <a:ext cx="644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Open</a:t>
            </a:r>
          </a:p>
          <a:p>
            <a:r>
              <a:rPr lang="en-US" sz="1100" dirty="0" err="1" smtClean="0"/>
              <a:t>Config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21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6.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calable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3209" y="755794"/>
            <a:ext cx="4793106" cy="31818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Push: Telemetry model</a:t>
            </a:r>
            <a:r>
              <a:rPr lang="en-US" dirty="0">
                <a:solidFill>
                  <a:schemeClr val="tx1"/>
                </a:solidFill>
              </a:rPr>
              <a:t> 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Client request periodic updates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No client side “response time” polling bottleneck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Push YANG defined data groups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EMC/client automation </a:t>
            </a:r>
            <a:r>
              <a:rPr lang="en-US" dirty="0">
                <a:solidFill>
                  <a:schemeClr val="tx1"/>
                </a:solidFill>
              </a:rPr>
              <a:t>supports more devices when </a:t>
            </a:r>
            <a:r>
              <a:rPr lang="en-US" dirty="0" smtClean="0">
                <a:solidFill>
                  <a:schemeClr val="tx1"/>
                </a:solidFill>
              </a:rPr>
              <a:t>collecting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0" y="377898"/>
            <a:ext cx="3509050" cy="3642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20" y="2381149"/>
            <a:ext cx="5679280" cy="24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6555921" y="2620022"/>
            <a:ext cx="2449286" cy="555885"/>
          </a:xfrm>
          <a:prstGeom prst="ellipse">
            <a:avLst/>
          </a:prstGeom>
          <a:solidFill>
            <a:srgbClr val="FF6B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7. </a:t>
            </a:r>
            <a:r>
              <a:rPr lang="en-US" b="1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erviceable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880" y="752297"/>
            <a:ext cx="5131948" cy="26746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Single file to manage: python API bundle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Upgrades API, not OS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Client downloadable: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APIs stay in sync with client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OS </a:t>
            </a:r>
            <a:r>
              <a:rPr lang="en-US" dirty="0">
                <a:solidFill>
                  <a:schemeClr val="tx1"/>
                </a:solidFill>
              </a:rPr>
              <a:t>functionality must already be </a:t>
            </a:r>
            <a:r>
              <a:rPr lang="en-US" dirty="0" smtClean="0">
                <a:solidFill>
                  <a:schemeClr val="tx1"/>
                </a:solidFill>
              </a:rPr>
              <a:t>available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Bundle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 smtClean="0">
                <a:solidFill>
                  <a:schemeClr val="tx1"/>
                </a:solidFill>
              </a:rPr>
              <a:t>OS: customers with </a:t>
            </a:r>
            <a:r>
              <a:rPr lang="en-US" dirty="0">
                <a:solidFill>
                  <a:schemeClr val="tx1"/>
                </a:solidFill>
              </a:rPr>
              <a:t>applications/automation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12" y="377898"/>
            <a:ext cx="1105863" cy="1484941"/>
          </a:xfrm>
          <a:prstGeom prst="rect">
            <a:avLst/>
          </a:prstGeom>
        </p:spPr>
      </p:pic>
      <p:pic>
        <p:nvPicPr>
          <p:cNvPr id="1026" name="Picture 2" descr="https://extremenetworks2com.sharepoint.com/depts/marketing/brand/Documents/Product%20Family%20Logos/ExtremeManagement/ExtremeManagement-Logo_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55" y="1862839"/>
            <a:ext cx="2419693" cy="7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/>
          <p:cNvSpPr/>
          <p:nvPr/>
        </p:nvSpPr>
        <p:spPr>
          <a:xfrm rot="18186595">
            <a:off x="7104701" y="1416911"/>
            <a:ext cx="474110" cy="345989"/>
          </a:xfrm>
          <a:prstGeom prst="lef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8186595">
            <a:off x="5932194" y="2841399"/>
            <a:ext cx="474110" cy="345989"/>
          </a:xfrm>
          <a:prstGeom prst="left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347" y="3307455"/>
            <a:ext cx="2702970" cy="305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425" y="3687656"/>
            <a:ext cx="2702970" cy="305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503" y="4067857"/>
            <a:ext cx="2702970" cy="305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81" y="4448058"/>
            <a:ext cx="2702970" cy="305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7256" y="2713094"/>
            <a:ext cx="2214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Customer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uiExpand="1" build="p"/>
      <p:bldP spid="5" grpId="0" animBg="1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Extreme-Networks-Template-Widescreen">
  <a:themeElements>
    <a:clrScheme name="Extreme Networks">
      <a:dk1>
        <a:sysClr val="windowText" lastClr="000000"/>
      </a:dk1>
      <a:lt1>
        <a:sysClr val="window" lastClr="FFFFFF"/>
      </a:lt1>
      <a:dk2>
        <a:srgbClr val="400099"/>
      </a:dk2>
      <a:lt2>
        <a:srgbClr val="EEECE1"/>
      </a:lt2>
      <a:accent1>
        <a:srgbClr val="400099"/>
      </a:accent1>
      <a:accent2>
        <a:srgbClr val="77777B"/>
      </a:accent2>
      <a:accent3>
        <a:srgbClr val="3BAF29"/>
      </a:accent3>
      <a:accent4>
        <a:srgbClr val="0971CE"/>
      </a:accent4>
      <a:accent5>
        <a:srgbClr val="FF6B00"/>
      </a:accent5>
      <a:accent6>
        <a:srgbClr val="F5C300"/>
      </a:accent6>
      <a:hlink>
        <a:srgbClr val="7340B3"/>
      </a:hlink>
      <a:folHlink>
        <a:srgbClr val="4795D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5425" indent="-225425">
          <a:buFont typeface="Wingdings" charset="2"/>
          <a:buChar char="§"/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treme-Networks-Template-Widescreen-2016" id="{0165D7F7-6BFB-4344-97AC-BE4F06C83899}" vid="{2CFE7104-6E13-6E4B-B658-0F27F1D81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1FDE5FF3D79346AE69CF40E3B592DC" ma:contentTypeVersion="1" ma:contentTypeDescription="Create a new document." ma:contentTypeScope="" ma:versionID="beee521cbf9e807aa2a9de751abbb75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4AC3712-345B-427E-97D4-684D8B3086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Extreme-Networks-Template-Widescreen-2016</Template>
  <TotalTime>18598</TotalTime>
  <Words>497</Words>
  <Application>Microsoft Office PowerPoint</Application>
  <PresentationFormat>On-screen Show (16:9)</PresentationFormat>
  <Paragraphs>151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Wingdings</vt:lpstr>
      <vt:lpstr>Extreme-Networks-Template-Widescreen</vt:lpstr>
      <vt:lpstr>PowerPoint Presentation</vt:lpstr>
      <vt:lpstr>Goals</vt:lpstr>
      <vt:lpstr>1. Start</vt:lpstr>
      <vt:lpstr>2. Simple </vt:lpstr>
      <vt:lpstr>3. Standardize</vt:lpstr>
      <vt:lpstr>4. $ellable</vt:lpstr>
      <vt:lpstr>5. Solutions</vt:lpstr>
      <vt:lpstr>6. Scalable</vt:lpstr>
      <vt:lpstr>7. Serviceable</vt:lpstr>
      <vt:lpstr>8. Sharable</vt:lpstr>
      <vt:lpstr>9. Specialize</vt:lpstr>
      <vt:lpstr>10. Synchronize</vt:lpstr>
      <vt:lpstr>Summary: Common ReST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Olen Stokes</dc:creator>
  <cp:lastModifiedBy>Hammers, Dave</cp:lastModifiedBy>
  <cp:revision>251</cp:revision>
  <cp:lastPrinted>2014-01-28T01:57:36Z</cp:lastPrinted>
  <dcterms:created xsi:type="dcterms:W3CDTF">2016-12-30T16:58:16Z</dcterms:created>
  <dcterms:modified xsi:type="dcterms:W3CDTF">2017-09-08T01:13:40Z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0x0101006E1FDE5FF3D79346AE69CF40E3B592DC</vt:lpwstr>
  </property>
</Properties>
</file>